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0" strike="noStrike" spc="-1">
                <a:solidFill>
                  <a:srgbClr val="5E3427"/>
                </a:solidFill>
                <a:latin typeface="Circe Bold"/>
              </a:rPr>
              <a:t>Заголовок презентации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66760" y="361692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266760" y="628380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E4A3FBB-5209-45F7-81EF-5CC07EDE0C0A}" type="datetime">
              <a:rPr lang="ru-RU" sz="1800" b="0" strike="noStrike" spc="-1">
                <a:solidFill>
                  <a:srgbClr val="000000"/>
                </a:solidFill>
                <a:latin typeface="Calibri"/>
              </a:rPr>
              <a:t>23.08.2022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7132C9-7F24-48D6-9E8A-A1EBBB1014F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4"/>
          <p:cNvPicPr/>
          <p:nvPr/>
        </p:nvPicPr>
        <p:blipFill>
          <a:blip r:embed="rId2"/>
          <a:stretch/>
        </p:blipFill>
        <p:spPr>
          <a:xfrm>
            <a:off x="371520" y="1247400"/>
            <a:ext cx="6645600" cy="3189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961880" y="5567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V="1">
            <a:off x="6932880" y="338508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>
            <a:off x="5275440" y="1078920"/>
            <a:ext cx="3954600" cy="24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4"/>
          <p:cNvSpPr/>
          <p:nvPr/>
        </p:nvSpPr>
        <p:spPr>
          <a:xfrm>
            <a:off x="0" y="3944160"/>
            <a:ext cx="907632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>
            <a:off x="2189880" y="38142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6"/>
          <p:cNvSpPr/>
          <p:nvPr/>
        </p:nvSpPr>
        <p:spPr>
          <a:xfrm>
            <a:off x="68029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>
            <a:off x="88927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4789440" y="38260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Line 9"/>
          <p:cNvSpPr/>
          <p:nvPr/>
        </p:nvSpPr>
        <p:spPr>
          <a:xfrm flipV="1">
            <a:off x="2319840" y="342540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0"/>
          <p:cNvSpPr/>
          <p:nvPr/>
        </p:nvSpPr>
        <p:spPr>
          <a:xfrm>
            <a:off x="5307840" y="1832400"/>
            <a:ext cx="371448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Финансовый или управленческий аудит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Технический аудит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5275440" y="2561400"/>
            <a:ext cx="3714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Инженерно-консультационные, проектно-конструкторские и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расчётно-аналитические услуги и программы технического производства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4"/>
          <p:cNvSpPr/>
          <p:nvPr/>
        </p:nvSpPr>
        <p:spPr>
          <a:xfrm>
            <a:off x="493920" y="47592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инжиниринг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87160" y="1111320"/>
            <a:ext cx="4065840" cy="241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6"/>
          <p:cNvSpPr/>
          <p:nvPr/>
        </p:nvSpPr>
        <p:spPr>
          <a:xfrm>
            <a:off x="652680" y="1825200"/>
            <a:ext cx="398556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Содействие в прототипировании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CAD/CAM/CAE – моделирование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Разработка конструкторской документации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Консультирование в сфере инжиниринга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720000" y="1258560"/>
            <a:ext cx="4028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КОНСАЛТИНГ И ИНЖИНИРИНГ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628240" y="1284480"/>
            <a:ext cx="315072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АУДИТ И РАЗРАБОТКА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19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493920" y="432288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1" name="Table 20"/>
          <p:cNvGraphicFramePr/>
          <p:nvPr>
            <p:extLst>
              <p:ext uri="{D42A27DB-BD31-4B8C-83A1-F6EECF244321}">
                <p14:modId xmlns:p14="http://schemas.microsoft.com/office/powerpoint/2010/main" val="1981930668"/>
              </p:ext>
            </p:extLst>
          </p:nvPr>
        </p:nvGraphicFramePr>
        <p:xfrm>
          <a:off x="1073880" y="4240800"/>
          <a:ext cx="8292960" cy="2116845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Cоздание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апгрейт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2" name="CustomShape 21"/>
          <p:cNvSpPr/>
          <p:nvPr/>
        </p:nvSpPr>
        <p:spPr>
          <a:xfrm>
            <a:off x="745920" y="52043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2"/>
          <p:cNvSpPr/>
          <p:nvPr/>
        </p:nvSpPr>
        <p:spPr>
          <a:xfrm>
            <a:off x="756540" y="59788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Рисунок 9"/>
          <p:cNvPicPr/>
          <p:nvPr/>
        </p:nvPicPr>
        <p:blipFill>
          <a:blip r:embed="rId3"/>
          <a:stretch/>
        </p:blipFill>
        <p:spPr>
          <a:xfrm>
            <a:off x="10139040" y="2621520"/>
            <a:ext cx="145260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6453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779796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3"/>
          <p:cNvSpPr/>
          <p:nvPr/>
        </p:nvSpPr>
        <p:spPr>
          <a:xfrm>
            <a:off x="795024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"/>
          <p:cNvSpPr/>
          <p:nvPr/>
        </p:nvSpPr>
        <p:spPr>
          <a:xfrm>
            <a:off x="4940460" y="2305830"/>
            <a:ext cx="65908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ЛИЗИНГ ОБОРУДОВАНИЯ БЕЗ ПЕРВОНАЧАЛЬНОГО ВЗНОСА                     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4911480" y="2618294"/>
            <a:ext cx="6382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50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млн. рублей 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6%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,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 8%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4653720" y="955773"/>
            <a:ext cx="563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ЛЬГОТНЫЕ ЗАЙМЫ И КРЕДИТЫ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1" name="CustomShape 7"/>
          <p:cNvSpPr/>
          <p:nvPr/>
        </p:nvSpPr>
        <p:spPr>
          <a:xfrm>
            <a:off x="4627440" y="1342773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D5539"/>
                </a:solidFill>
                <a:latin typeface="Circe"/>
              </a:rPr>
              <a:t>1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млрд.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4940460" y="3974956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МИКРОЗАЙМЫ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4882320" y="4276197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млн.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4462963" y="5294070"/>
            <a:ext cx="5679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ПОРУЧИТЕЛЬСТВО И ГАРАНТИИ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4443120" y="5684040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70 %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от суммы обязательства 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14DD57-8EFE-4940-907A-4C05694B1F31}"/>
              </a:ext>
            </a:extLst>
          </p:cNvPr>
          <p:cNvGrpSpPr/>
          <p:nvPr/>
        </p:nvGrpSpPr>
        <p:grpSpPr>
          <a:xfrm>
            <a:off x="3838320" y="975949"/>
            <a:ext cx="698040" cy="573480"/>
            <a:chOff x="3943800" y="1138861"/>
            <a:chExt cx="698040" cy="573480"/>
          </a:xfrm>
        </p:grpSpPr>
        <p:sp>
          <p:nvSpPr>
            <p:cNvPr id="436" name="CustomShape 12"/>
            <p:cNvSpPr/>
            <p:nvPr/>
          </p:nvSpPr>
          <p:spPr>
            <a:xfrm>
              <a:off x="4006080" y="1138861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37" name="CustomShape 13"/>
            <p:cNvSpPr/>
            <p:nvPr/>
          </p:nvSpPr>
          <p:spPr>
            <a:xfrm>
              <a:off x="3943800" y="1244520"/>
              <a:ext cx="6980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1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D9949A-C1BA-4762-96AA-D028E01BF1BD}"/>
              </a:ext>
            </a:extLst>
          </p:cNvPr>
          <p:cNvGrpSpPr/>
          <p:nvPr/>
        </p:nvGrpSpPr>
        <p:grpSpPr>
          <a:xfrm>
            <a:off x="4369009" y="2437560"/>
            <a:ext cx="573480" cy="573480"/>
            <a:chOff x="4340700" y="1752480"/>
            <a:chExt cx="573480" cy="573480"/>
          </a:xfrm>
        </p:grpSpPr>
        <p:sp>
          <p:nvSpPr>
            <p:cNvPr id="438" name="CustomShape 14"/>
            <p:cNvSpPr/>
            <p:nvPr/>
          </p:nvSpPr>
          <p:spPr>
            <a:xfrm>
              <a:off x="4340700" y="175248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15"/>
            <p:cNvSpPr/>
            <p:nvPr/>
          </p:nvSpPr>
          <p:spPr>
            <a:xfrm>
              <a:off x="4340700" y="186120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2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C3902AF-0B92-47F3-B3ED-2F33236F4D11}"/>
              </a:ext>
            </a:extLst>
          </p:cNvPr>
          <p:cNvGrpSpPr/>
          <p:nvPr/>
        </p:nvGrpSpPr>
        <p:grpSpPr>
          <a:xfrm>
            <a:off x="4366980" y="3995613"/>
            <a:ext cx="593606" cy="573480"/>
            <a:chOff x="4514477" y="3458234"/>
            <a:chExt cx="593606" cy="573480"/>
          </a:xfrm>
        </p:grpSpPr>
        <p:sp>
          <p:nvSpPr>
            <p:cNvPr id="440" name="CustomShape 16"/>
            <p:cNvSpPr/>
            <p:nvPr/>
          </p:nvSpPr>
          <p:spPr>
            <a:xfrm>
              <a:off x="4514477" y="3458234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17"/>
            <p:cNvSpPr/>
            <p:nvPr/>
          </p:nvSpPr>
          <p:spPr>
            <a:xfrm>
              <a:off x="4534603" y="3577183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3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443" name="CustomShape 19"/>
          <p:cNvSpPr/>
          <p:nvPr/>
        </p:nvSpPr>
        <p:spPr>
          <a:xfrm>
            <a:off x="3900600" y="5564520"/>
            <a:ext cx="57348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Montserrat SemiBold"/>
              </a:rPr>
              <a:t>5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44" name="Рисунок 37"/>
          <p:cNvPicPr/>
          <p:nvPr/>
        </p:nvPicPr>
        <p:blipFill>
          <a:blip r:embed="rId3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45" name="CustomShape 20"/>
          <p:cNvSpPr/>
          <p:nvPr/>
        </p:nvSpPr>
        <p:spPr>
          <a:xfrm>
            <a:off x="290520" y="2948040"/>
            <a:ext cx="43369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46" name="Group 21"/>
          <p:cNvGrpSpPr/>
          <p:nvPr/>
        </p:nvGrpSpPr>
        <p:grpSpPr>
          <a:xfrm>
            <a:off x="428760" y="3661200"/>
            <a:ext cx="2841840" cy="639000"/>
            <a:chOff x="428760" y="3661200"/>
            <a:chExt cx="2841840" cy="639000"/>
          </a:xfrm>
        </p:grpSpPr>
        <p:sp>
          <p:nvSpPr>
            <p:cNvPr id="447" name="CustomShape 22"/>
            <p:cNvSpPr/>
            <p:nvPr/>
          </p:nvSpPr>
          <p:spPr>
            <a:xfrm>
              <a:off x="600120" y="3661200"/>
              <a:ext cx="26704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поручительство в качестве залога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48" name="CustomShape 23"/>
            <p:cNvSpPr/>
            <p:nvPr/>
          </p:nvSpPr>
          <p:spPr>
            <a:xfrm>
              <a:off x="428760" y="387576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9" name="Group 24"/>
          <p:cNvGrpSpPr/>
          <p:nvPr/>
        </p:nvGrpSpPr>
        <p:grpSpPr>
          <a:xfrm>
            <a:off x="448200" y="4383720"/>
            <a:ext cx="2860560" cy="639000"/>
            <a:chOff x="448200" y="4383720"/>
            <a:chExt cx="2860560" cy="639000"/>
          </a:xfrm>
        </p:grpSpPr>
        <p:sp>
          <p:nvSpPr>
            <p:cNvPr id="450" name="CustomShape 25"/>
            <p:cNvSpPr/>
            <p:nvPr/>
          </p:nvSpPr>
          <p:spPr>
            <a:xfrm>
              <a:off x="682200" y="4383720"/>
              <a:ext cx="2626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подбор финансирования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51" name="CustomShape 26"/>
            <p:cNvSpPr/>
            <p:nvPr/>
          </p:nvSpPr>
          <p:spPr>
            <a:xfrm>
              <a:off x="448200" y="456372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2" name="Рисунок 5"/>
          <p:cNvPicPr/>
          <p:nvPr/>
        </p:nvPicPr>
        <p:blipFill>
          <a:blip r:embed="rId4"/>
          <a:stretch/>
        </p:blipFill>
        <p:spPr>
          <a:xfrm>
            <a:off x="10339920" y="502560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453" name="CustomShape 27"/>
          <p:cNvSpPr/>
          <p:nvPr/>
        </p:nvSpPr>
        <p:spPr>
          <a:xfrm>
            <a:off x="341280" y="19980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Circe"/>
              </a:rPr>
              <a:t>«РАЗВИТИЕ БИЗНЕСА» - финансирование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28"/>
          <p:cNvSpPr/>
          <p:nvPr/>
        </p:nvSpPr>
        <p:spPr>
          <a:xfrm>
            <a:off x="0" y="2550960"/>
            <a:ext cx="373464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гарантийной поддержки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71EE7D3-924E-4282-8C9C-73E1ED738F15}"/>
              </a:ext>
            </a:extLst>
          </p:cNvPr>
          <p:cNvGrpSpPr/>
          <p:nvPr/>
        </p:nvGrpSpPr>
        <p:grpSpPr>
          <a:xfrm>
            <a:off x="3849266" y="5397300"/>
            <a:ext cx="584597" cy="573480"/>
            <a:chOff x="4366980" y="4324500"/>
            <a:chExt cx="584597" cy="573480"/>
          </a:xfrm>
        </p:grpSpPr>
        <p:sp>
          <p:nvSpPr>
            <p:cNvPr id="35" name="CustomShape 18">
              <a:extLst>
                <a:ext uri="{FF2B5EF4-FFF2-40B4-BE49-F238E27FC236}">
                  <a16:creationId xmlns:a16="http://schemas.microsoft.com/office/drawing/2014/main" id="{2C668CD4-42FC-458D-BD78-7AB81B0B172D}"/>
                </a:ext>
              </a:extLst>
            </p:cNvPr>
            <p:cNvSpPr/>
            <p:nvPr/>
          </p:nvSpPr>
          <p:spPr>
            <a:xfrm>
              <a:off x="4366980" y="432450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19">
              <a:extLst>
                <a:ext uri="{FF2B5EF4-FFF2-40B4-BE49-F238E27FC236}">
                  <a16:creationId xmlns:a16="http://schemas.microsoft.com/office/drawing/2014/main" id="{EC1D4B03-1700-43DE-900A-3CD17CE01920}"/>
                </a:ext>
              </a:extLst>
            </p:cNvPr>
            <p:cNvSpPr/>
            <p:nvPr/>
          </p:nvSpPr>
          <p:spPr>
            <a:xfrm>
              <a:off x="4378097" y="441891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4</a:t>
              </a:r>
              <a:endParaRPr lang="ru-RU" sz="16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162000" y="459720"/>
            <a:ext cx="10258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развитие экспортного потенциала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9093600" y="1637280"/>
            <a:ext cx="2622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276120" y="2054160"/>
            <a:ext cx="1250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РАЗВИТИЕ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2610360" y="2066400"/>
            <a:ext cx="938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РЫНКИ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4952160" y="2059200"/>
            <a:ext cx="157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03320" y="2053800"/>
            <a:ext cx="185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ДОКУМЕНТАЦИЯ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9633240" y="2059200"/>
            <a:ext cx="1772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КОНСУЛЬТАЦИИ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62" name="Group 8"/>
          <p:cNvGrpSpPr/>
          <p:nvPr/>
        </p:nvGrpSpPr>
        <p:grpSpPr>
          <a:xfrm>
            <a:off x="371520" y="2490840"/>
            <a:ext cx="2076120" cy="2530080"/>
            <a:chOff x="371520" y="2490840"/>
            <a:chExt cx="2076120" cy="2530080"/>
          </a:xfrm>
        </p:grpSpPr>
        <p:sp>
          <p:nvSpPr>
            <p:cNvPr id="463" name="CustomShape 9"/>
            <p:cNvSpPr/>
            <p:nvPr/>
          </p:nvSpPr>
          <p:spPr>
            <a:xfrm>
              <a:off x="3715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CustomShape 10"/>
            <p:cNvSpPr/>
            <p:nvPr/>
          </p:nvSpPr>
          <p:spPr>
            <a:xfrm>
              <a:off x="3715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CustomShape 11"/>
          <p:cNvSpPr/>
          <p:nvPr/>
        </p:nvSpPr>
        <p:spPr>
          <a:xfrm>
            <a:off x="462960" y="36518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Развитие экспорта и экономики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Иркутской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Line 12"/>
          <p:cNvSpPr/>
          <p:nvPr/>
        </p:nvSpPr>
        <p:spPr>
          <a:xfrm>
            <a:off x="462600" y="1872000"/>
            <a:ext cx="1172916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38484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4"/>
          <p:cNvSpPr/>
          <p:nvPr/>
        </p:nvSpPr>
        <p:spPr>
          <a:xfrm>
            <a:off x="269712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504576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16"/>
          <p:cNvSpPr/>
          <p:nvPr/>
        </p:nvSpPr>
        <p:spPr>
          <a:xfrm>
            <a:off x="7388280" y="17949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972540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2" name="Group 18"/>
          <p:cNvGrpSpPr/>
          <p:nvPr/>
        </p:nvGrpSpPr>
        <p:grpSpPr>
          <a:xfrm>
            <a:off x="2714760" y="2490840"/>
            <a:ext cx="2076120" cy="2530080"/>
            <a:chOff x="2714760" y="2490840"/>
            <a:chExt cx="2076120" cy="2530080"/>
          </a:xfrm>
        </p:grpSpPr>
        <p:sp>
          <p:nvSpPr>
            <p:cNvPr id="473" name="CustomShape 19"/>
            <p:cNvSpPr/>
            <p:nvPr/>
          </p:nvSpPr>
          <p:spPr>
            <a:xfrm>
              <a:off x="271476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0"/>
            <p:cNvSpPr/>
            <p:nvPr/>
          </p:nvSpPr>
          <p:spPr>
            <a:xfrm>
              <a:off x="271476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5" name="Group 21"/>
          <p:cNvGrpSpPr/>
          <p:nvPr/>
        </p:nvGrpSpPr>
        <p:grpSpPr>
          <a:xfrm>
            <a:off x="5057640" y="2490840"/>
            <a:ext cx="2076120" cy="2530080"/>
            <a:chOff x="5057640" y="2490840"/>
            <a:chExt cx="2076120" cy="2530080"/>
          </a:xfrm>
        </p:grpSpPr>
        <p:sp>
          <p:nvSpPr>
            <p:cNvPr id="476" name="CustomShape 22"/>
            <p:cNvSpPr/>
            <p:nvPr/>
          </p:nvSpPr>
          <p:spPr>
            <a:xfrm>
              <a:off x="505764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23"/>
            <p:cNvSpPr/>
            <p:nvPr/>
          </p:nvSpPr>
          <p:spPr>
            <a:xfrm>
              <a:off x="505764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8" name="Group 24"/>
          <p:cNvGrpSpPr/>
          <p:nvPr/>
        </p:nvGrpSpPr>
        <p:grpSpPr>
          <a:xfrm>
            <a:off x="7400880" y="2490840"/>
            <a:ext cx="2076120" cy="2530080"/>
            <a:chOff x="7400880" y="2490840"/>
            <a:chExt cx="2076120" cy="2530080"/>
          </a:xfrm>
        </p:grpSpPr>
        <p:sp>
          <p:nvSpPr>
            <p:cNvPr id="479" name="CustomShape 25"/>
            <p:cNvSpPr/>
            <p:nvPr/>
          </p:nvSpPr>
          <p:spPr>
            <a:xfrm>
              <a:off x="740088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26"/>
            <p:cNvSpPr/>
            <p:nvPr/>
          </p:nvSpPr>
          <p:spPr>
            <a:xfrm>
              <a:off x="740088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1" name="Group 27"/>
          <p:cNvGrpSpPr/>
          <p:nvPr/>
        </p:nvGrpSpPr>
        <p:grpSpPr>
          <a:xfrm>
            <a:off x="9744120" y="2490840"/>
            <a:ext cx="2076120" cy="2530080"/>
            <a:chOff x="9744120" y="2490840"/>
            <a:chExt cx="2076120" cy="2530080"/>
          </a:xfrm>
        </p:grpSpPr>
        <p:sp>
          <p:nvSpPr>
            <p:cNvPr id="482" name="CustomShape 28"/>
            <p:cNvSpPr/>
            <p:nvPr/>
          </p:nvSpPr>
          <p:spPr>
            <a:xfrm>
              <a:off x="97441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29"/>
            <p:cNvSpPr/>
            <p:nvPr/>
          </p:nvSpPr>
          <p:spPr>
            <a:xfrm>
              <a:off x="97441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4" name="CustomShape 30"/>
          <p:cNvSpPr/>
          <p:nvPr/>
        </p:nvSpPr>
        <p:spPr>
          <a:xfrm>
            <a:off x="2775240" y="36896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Выход на международные рынки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5" name="CustomShape 31"/>
          <p:cNvSpPr/>
          <p:nvPr/>
        </p:nvSpPr>
        <p:spPr>
          <a:xfrm>
            <a:off x="5157000" y="357156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Акселерационная программа «Экспортный форсаж»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6" name="CustomShape 32"/>
          <p:cNvSpPr/>
          <p:nvPr/>
        </p:nvSpPr>
        <p:spPr>
          <a:xfrm>
            <a:off x="7490520" y="356184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Подготовка шаблона экспортного контракта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7" name="CustomShape 33"/>
          <p:cNvSpPr/>
          <p:nvPr/>
        </p:nvSpPr>
        <p:spPr>
          <a:xfrm>
            <a:off x="9871560" y="3607920"/>
            <a:ext cx="185724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Обучение основам экспорта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88" name="Рисунок 3"/>
          <p:cNvPicPr/>
          <p:nvPr/>
        </p:nvPicPr>
        <p:blipFill>
          <a:blip r:embed="rId2"/>
          <a:stretch/>
        </p:blipFill>
        <p:spPr>
          <a:xfrm>
            <a:off x="10555560" y="5334120"/>
            <a:ext cx="1264680" cy="12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04920" y="459720"/>
            <a:ext cx="9550080" cy="82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услуги экспорта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9840" y="1550520"/>
            <a:ext cx="37416240" cy="4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2" name="Table 4"/>
          <p:cNvGraphicFramePr/>
          <p:nvPr>
            <p:extLst>
              <p:ext uri="{D42A27DB-BD31-4B8C-83A1-F6EECF244321}">
                <p14:modId xmlns:p14="http://schemas.microsoft.com/office/powerpoint/2010/main" val="1918011342"/>
              </p:ext>
            </p:extLst>
          </p:nvPr>
        </p:nvGraphicFramePr>
        <p:xfrm>
          <a:off x="1127790" y="1242979"/>
          <a:ext cx="10759290" cy="5445354"/>
        </p:xfrm>
        <a:graphic>
          <a:graphicData uri="http://schemas.openxmlformats.org/drawingml/2006/table">
            <a:tbl>
              <a:tblPr/>
              <a:tblGrid>
                <a:gridCol w="874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04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внешнеторгового контракта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Подбор и поиск потенциальных зарубежных покупателей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международных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320 000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реверсных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выставочно-ярмарочных мероприятий в России и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750 000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Маркетинговые и патентные исследования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интеллектуальной собственности (патентование) за рубежом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Создание на иностранном языке/модернизация существующего сайта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Стандартизация, сертификация, необходимые разрешения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800 000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94" name="CustomShape 6"/>
          <p:cNvSpPr/>
          <p:nvPr/>
        </p:nvSpPr>
        <p:spPr>
          <a:xfrm>
            <a:off x="685440" y="2004082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85440" y="2439644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685440" y="276460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694650" y="32010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715095" y="35667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1"/>
          <p:cNvSpPr/>
          <p:nvPr/>
        </p:nvSpPr>
        <p:spPr>
          <a:xfrm>
            <a:off x="715155" y="396565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2"/>
          <p:cNvSpPr/>
          <p:nvPr/>
        </p:nvSpPr>
        <p:spPr>
          <a:xfrm>
            <a:off x="719205" y="44626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735300" y="492561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728955" y="544055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715095" y="612815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715095" y="6470309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867960" y="132819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100 %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id="{46442F4A-24F3-445E-93B9-AE81C34B8487}"/>
              </a:ext>
            </a:extLst>
          </p:cNvPr>
          <p:cNvSpPr/>
          <p:nvPr/>
        </p:nvSpPr>
        <p:spPr>
          <a:xfrm>
            <a:off x="715095" y="58289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304920" y="45972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Как получить поддержку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06" name="Group 2"/>
          <p:cNvGrpSpPr/>
          <p:nvPr/>
        </p:nvGrpSpPr>
        <p:grpSpPr>
          <a:xfrm>
            <a:off x="4640400" y="1730160"/>
            <a:ext cx="2738160" cy="2738160"/>
            <a:chOff x="4640400" y="1730160"/>
            <a:chExt cx="2738160" cy="2738160"/>
          </a:xfrm>
        </p:grpSpPr>
        <p:sp>
          <p:nvSpPr>
            <p:cNvPr id="507" name="CustomShape 3"/>
            <p:cNvSpPr/>
            <p:nvPr/>
          </p:nvSpPr>
          <p:spPr>
            <a:xfrm>
              <a:off x="4640400" y="173016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08" name="Рисунок 11"/>
            <p:cNvPicPr/>
            <p:nvPr/>
          </p:nvPicPr>
          <p:blipFill>
            <a:blip r:embed="rId2"/>
            <a:stretch/>
          </p:blipFill>
          <p:spPr>
            <a:xfrm>
              <a:off x="4790520" y="1880280"/>
              <a:ext cx="243792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9" name="Group 4"/>
          <p:cNvGrpSpPr/>
          <p:nvPr/>
        </p:nvGrpSpPr>
        <p:grpSpPr>
          <a:xfrm>
            <a:off x="8686440" y="1783800"/>
            <a:ext cx="2738160" cy="2738160"/>
            <a:chOff x="8686440" y="1783800"/>
            <a:chExt cx="2738160" cy="2738160"/>
          </a:xfrm>
        </p:grpSpPr>
        <p:sp>
          <p:nvSpPr>
            <p:cNvPr id="510" name="CustomShape 5"/>
            <p:cNvSpPr/>
            <p:nvPr/>
          </p:nvSpPr>
          <p:spPr>
            <a:xfrm>
              <a:off x="868644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1" name="Рисунок 21"/>
            <p:cNvPicPr/>
            <p:nvPr/>
          </p:nvPicPr>
          <p:blipFill>
            <a:blip r:embed="rId3"/>
            <a:stretch/>
          </p:blipFill>
          <p:spPr>
            <a:xfrm>
              <a:off x="8839440" y="1933920"/>
              <a:ext cx="243180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2" name="Group 6"/>
          <p:cNvGrpSpPr/>
          <p:nvPr/>
        </p:nvGrpSpPr>
        <p:grpSpPr>
          <a:xfrm>
            <a:off x="609480" y="1783800"/>
            <a:ext cx="2738160" cy="2738160"/>
            <a:chOff x="609480" y="1783800"/>
            <a:chExt cx="2738160" cy="2738160"/>
          </a:xfrm>
        </p:grpSpPr>
        <p:sp>
          <p:nvSpPr>
            <p:cNvPr id="513" name="CustomShape 7"/>
            <p:cNvSpPr/>
            <p:nvPr/>
          </p:nvSpPr>
          <p:spPr>
            <a:xfrm>
              <a:off x="60948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4" name="Рисунок 25"/>
            <p:cNvPicPr/>
            <p:nvPr/>
          </p:nvPicPr>
          <p:blipFill>
            <a:blip r:embed="rId4"/>
            <a:stretch/>
          </p:blipFill>
          <p:spPr>
            <a:xfrm>
              <a:off x="767160" y="1910880"/>
              <a:ext cx="2422800" cy="2437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8"/>
          <p:cNvSpPr/>
          <p:nvPr/>
        </p:nvSpPr>
        <p:spPr>
          <a:xfrm>
            <a:off x="609480" y="4768920"/>
            <a:ext cx="2738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Звонок на единую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горячую линию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4213800" y="4768920"/>
            <a:ext cx="3426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«Получить поддержку» на сайте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7" name="CustomShape 10"/>
          <p:cNvSpPr/>
          <p:nvPr/>
        </p:nvSpPr>
        <p:spPr>
          <a:xfrm>
            <a:off x="8276040" y="4768920"/>
            <a:ext cx="3426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Личное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в Центр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8" name="CustomShape 11"/>
          <p:cNvSpPr/>
          <p:nvPr/>
        </p:nvSpPr>
        <p:spPr>
          <a:xfrm>
            <a:off x="609480" y="5374800"/>
            <a:ext cx="2738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8 (3952) 202-102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9" name="CustomShape 12"/>
          <p:cNvSpPr/>
          <p:nvPr/>
        </p:nvSpPr>
        <p:spPr>
          <a:xfrm>
            <a:off x="4213800" y="5374800"/>
            <a:ext cx="342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Circe Light"/>
              </a:rPr>
              <a:t>WWW.MB38.RU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0" name="CustomShape 13"/>
          <p:cNvSpPr/>
          <p:nvPr/>
        </p:nvSpPr>
        <p:spPr>
          <a:xfrm>
            <a:off x="8455320" y="5362560"/>
            <a:ext cx="3188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ED5539"/>
                </a:solidFill>
                <a:latin typeface="Circe Light"/>
              </a:rPr>
              <a:t> </a:t>
            </a: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г. Иркутск, ул. Рабочая 2«А» / 4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275400" y="1224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Наши соцсети: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184000" y="55440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23" name="Рисунок 3"/>
          <p:cNvPicPr/>
          <p:nvPr/>
        </p:nvPicPr>
        <p:blipFill>
          <a:blip r:embed="rId2"/>
          <a:stretch/>
        </p:blipFill>
        <p:spPr>
          <a:xfrm>
            <a:off x="3187083" y="1897921"/>
            <a:ext cx="2525205" cy="2487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"/>
          <p:cNvPicPr/>
          <p:nvPr/>
        </p:nvPicPr>
        <p:blipFill>
          <a:blip r:embed="rId3"/>
          <a:stretch/>
        </p:blipFill>
        <p:spPr>
          <a:xfrm>
            <a:off x="3187083" y="4711398"/>
            <a:ext cx="2325360" cy="312686"/>
          </a:xfrm>
          <a:prstGeom prst="rect">
            <a:avLst/>
          </a:prstGeom>
          <a:ln>
            <a:noFill/>
          </a:ln>
        </p:spPr>
      </p:pic>
      <p:pic>
        <p:nvPicPr>
          <p:cNvPr id="529" name="Picture 4" descr="Логотип Telegram Масштабируемая графическая иконка, логотип, синий, угол png thumbnail"/>
          <p:cNvPicPr/>
          <p:nvPr/>
        </p:nvPicPr>
        <p:blipFill>
          <a:blip r:embed="rId4"/>
          <a:stretch/>
        </p:blipFill>
        <p:spPr>
          <a:xfrm>
            <a:off x="1238269" y="4454282"/>
            <a:ext cx="820440" cy="820440"/>
          </a:xfrm>
          <a:prstGeom prst="rect">
            <a:avLst/>
          </a:prstGeom>
          <a:ln>
            <a:noFill/>
          </a:ln>
        </p:spPr>
      </p:pic>
      <p:sp>
        <p:nvSpPr>
          <p:cNvPr id="530" name="CustomShape 4"/>
          <p:cNvSpPr/>
          <p:nvPr/>
        </p:nvSpPr>
        <p:spPr>
          <a:xfrm>
            <a:off x="2623680" y="5463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"/>
          <p:cNvSpPr/>
          <p:nvPr/>
        </p:nvSpPr>
        <p:spPr>
          <a:xfrm>
            <a:off x="2374920" y="4321080"/>
            <a:ext cx="501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3805C-EB13-43D7-8190-B3423CFA9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162" r="9310" b="9213"/>
          <a:stretch/>
        </p:blipFill>
        <p:spPr>
          <a:xfrm>
            <a:off x="6096000" y="2174105"/>
            <a:ext cx="1895913" cy="1917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E54505-8BC8-4012-99AE-6FDF86C430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1406" l="24146" r="75366">
                        <a14:foregroundMark x1="40000" y1="13086" x2="47073" y2="8008"/>
                        <a14:foregroundMark x1="47073" y1="8008" x2="56220" y2="9180"/>
                        <a14:foregroundMark x1="25854" y1="34570" x2="24268" y2="56641"/>
                        <a14:foregroundMark x1="24268" y1="56641" x2="26707" y2="66602"/>
                        <a14:foregroundMark x1="26707" y1="66602" x2="27073" y2="66992"/>
                        <a14:foregroundMark x1="45000" y1="89648" x2="53415" y2="91406"/>
                        <a14:foregroundMark x1="53415" y1="91406" x2="60244" y2="89258"/>
                        <a14:foregroundMark x1="60244" y1="89258" x2="60610" y2="88672"/>
                        <a14:foregroundMark x1="74878" y1="40234" x2="75122" y2="5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8386"/>
          <a:stretch/>
        </p:blipFill>
        <p:spPr>
          <a:xfrm>
            <a:off x="6649094" y="4383293"/>
            <a:ext cx="906151" cy="96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A6038-2765-47E7-90FB-7CB7F144F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27" y="2211770"/>
            <a:ext cx="1863943" cy="1883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79240" y="20880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707000" y="5522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04920" y="459720"/>
            <a:ext cx="9034560" cy="8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D5539"/>
                </a:solidFill>
                <a:latin typeface="Circe"/>
              </a:rPr>
              <a:t>Центр «Мой бизнес» </a:t>
            </a:r>
            <a:r>
              <a:rPr lang="ru-RU" sz="2400" b="0" strike="noStrike" spc="-1">
                <a:solidFill>
                  <a:srgbClr val="5E3427"/>
                </a:solidFill>
                <a:latin typeface="Circe Bold"/>
              </a:rPr>
              <a:t>- </a:t>
            </a: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единое окно </a:t>
            </a:r>
            <a:br/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1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79880" y="2253240"/>
            <a:ext cx="3954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«БИЗНЕС СТАРТ»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обучение, составление бизнес-планов, регистрация бизнеса, сертификация и поиск первичного финансирования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899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24240" y="2382840"/>
            <a:ext cx="35298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«РАЗВИТИЕ БИЗНЕСА» 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маркетинг и продвижение продукции (товаров, услуг), скоринг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8628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631800" y="4968720"/>
            <a:ext cx="3649320" cy="12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«ФИНАНСИРОВАНИЕ»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проектов с использованием инструментов государственной поддержки, </a:t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гарантийная поддержка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489996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124240" y="4933440"/>
            <a:ext cx="343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«МАСШТАБИРОВАНИЕ»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вывод товаров и услуг на экспорт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57888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57888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21424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521424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578880" y="165996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5214240" y="16588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16"/>
          <p:cNvSpPr/>
          <p:nvPr/>
        </p:nvSpPr>
        <p:spPr>
          <a:xfrm>
            <a:off x="5214240" y="42562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>
            <a:off x="578880" y="425592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6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9"/>
          <p:cNvPicPr/>
          <p:nvPr/>
        </p:nvPicPr>
        <p:blipFill>
          <a:blip r:embed="rId3"/>
          <a:stretch/>
        </p:blipFill>
        <p:spPr>
          <a:xfrm>
            <a:off x="10292400" y="4271760"/>
            <a:ext cx="1094760" cy="1738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10017720" y="2472840"/>
            <a:ext cx="1591200" cy="15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обучение и бизнес-услуги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30120" y="10828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Group 5"/>
          <p:cNvGrpSpPr/>
          <p:nvPr/>
        </p:nvGrpSpPr>
        <p:grpSpPr>
          <a:xfrm>
            <a:off x="674640" y="1213920"/>
            <a:ext cx="3725280" cy="1513080"/>
            <a:chOff x="674640" y="1213920"/>
            <a:chExt cx="3725280" cy="1513080"/>
          </a:xfrm>
        </p:grpSpPr>
        <p:sp>
          <p:nvSpPr>
            <p:cNvPr id="231" name="CustomShape 6"/>
            <p:cNvSpPr/>
            <p:nvPr/>
          </p:nvSpPr>
          <p:spPr>
            <a:xfrm>
              <a:off x="878040" y="1213920"/>
              <a:ext cx="3521880" cy="151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Консультирование по вопросам начала бизнеса: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финансовые вопросы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юридические консультации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кадровое законодательство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иные вопросы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8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234" name="CustomShape 9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по направлениям: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Азбука предпринимателя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маркетинг и продвижение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финансовая грамотность 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иные программы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5" name="CustomShape 10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6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237" name="Group 11"/>
          <p:cNvGrpSpPr/>
          <p:nvPr/>
        </p:nvGrpSpPr>
        <p:grpSpPr>
          <a:xfrm>
            <a:off x="4865400" y="3746520"/>
            <a:ext cx="4097160" cy="549000"/>
            <a:chOff x="4865400" y="3746520"/>
            <a:chExt cx="4097160" cy="549000"/>
          </a:xfrm>
        </p:grpSpPr>
        <p:sp>
          <p:nvSpPr>
            <p:cNvPr id="238" name="CustomShape 12"/>
            <p:cNvSpPr/>
            <p:nvPr/>
          </p:nvSpPr>
          <p:spPr>
            <a:xfrm>
              <a:off x="5018760" y="374652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и трансляция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ролика в эфире радиостанции Иркутской области;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9" name="CustomShape 13"/>
            <p:cNvSpPr/>
            <p:nvPr/>
          </p:nvSpPr>
          <p:spPr>
            <a:xfrm>
              <a:off x="4865400" y="384156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4"/>
          <p:cNvGrpSpPr/>
          <p:nvPr/>
        </p:nvGrpSpPr>
        <p:grpSpPr>
          <a:xfrm>
            <a:off x="4878360" y="4613760"/>
            <a:ext cx="3744360" cy="703080"/>
            <a:chOff x="4878360" y="4613760"/>
            <a:chExt cx="3744360" cy="703080"/>
          </a:xfrm>
        </p:grpSpPr>
        <p:sp>
          <p:nvSpPr>
            <p:cNvPr id="241" name="CustomShape 15"/>
            <p:cNvSpPr/>
            <p:nvPr/>
          </p:nvSpPr>
          <p:spPr>
            <a:xfrm>
              <a:off x="5031360" y="461376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Calibri Light"/>
                </a:rPr>
                <a:t>Услуги </a:t>
              </a:r>
              <a:r>
                <a:rPr lang="ru-RU" sz="1800" b="0" strike="noStrike" spc="-1" dirty="0">
                  <a:solidFill>
                    <a:srgbClr val="000000"/>
                  </a:solidFill>
                  <a:latin typeface="Calibri Light"/>
                </a:rPr>
                <a:t>по сопровождению и выводу товаров на маркетплейс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242" name="CustomShape 16"/>
            <p:cNvSpPr/>
            <p:nvPr/>
          </p:nvSpPr>
          <p:spPr>
            <a:xfrm>
              <a:off x="4878360" y="47088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7"/>
          <p:cNvGrpSpPr/>
          <p:nvPr/>
        </p:nvGrpSpPr>
        <p:grpSpPr>
          <a:xfrm>
            <a:off x="636480" y="2824200"/>
            <a:ext cx="3782520" cy="519480"/>
            <a:chOff x="636480" y="2824200"/>
            <a:chExt cx="3782520" cy="519480"/>
          </a:xfrm>
        </p:grpSpPr>
        <p:sp>
          <p:nvSpPr>
            <p:cNvPr id="244" name="CustomShape 18"/>
            <p:cNvSpPr/>
            <p:nvPr/>
          </p:nvSpPr>
          <p:spPr>
            <a:xfrm>
              <a:off x="887040" y="2824200"/>
              <a:ext cx="353196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 модернизации /созданию WEB – сайта</a:t>
              </a: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5" name="CustomShape 19"/>
            <p:cNvSpPr/>
            <p:nvPr/>
          </p:nvSpPr>
          <p:spPr>
            <a:xfrm>
              <a:off x="636480" y="29170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" name="CustomShape 20"/>
          <p:cNvSpPr/>
          <p:nvPr/>
        </p:nvSpPr>
        <p:spPr>
          <a:xfrm>
            <a:off x="827280" y="4142520"/>
            <a:ext cx="37317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 Light"/>
                <a:ea typeface="SimSun"/>
              </a:rPr>
              <a:t>Услуги по разработке фирменного стиля;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47" name="Group 21"/>
          <p:cNvGrpSpPr/>
          <p:nvPr/>
        </p:nvGrpSpPr>
        <p:grpSpPr>
          <a:xfrm>
            <a:off x="661680" y="5009400"/>
            <a:ext cx="3794760" cy="505800"/>
            <a:chOff x="661680" y="5009400"/>
            <a:chExt cx="3794760" cy="505800"/>
          </a:xfrm>
        </p:grpSpPr>
        <p:sp>
          <p:nvSpPr>
            <p:cNvPr id="248" name="CustomShape 22"/>
            <p:cNvSpPr/>
            <p:nvPr/>
          </p:nvSpPr>
          <p:spPr>
            <a:xfrm>
              <a:off x="815040" y="500940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Маркетинговые и патентные исследования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9" name="CustomShape 23"/>
            <p:cNvSpPr/>
            <p:nvPr/>
          </p:nvSpPr>
          <p:spPr>
            <a:xfrm>
              <a:off x="661680" y="5085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24"/>
          <p:cNvGrpSpPr/>
          <p:nvPr/>
        </p:nvGrpSpPr>
        <p:grpSpPr>
          <a:xfrm>
            <a:off x="4824360" y="5516640"/>
            <a:ext cx="4122360" cy="750600"/>
            <a:chOff x="4824360" y="5516640"/>
            <a:chExt cx="4122360" cy="750600"/>
          </a:xfrm>
        </p:grpSpPr>
        <p:sp>
          <p:nvSpPr>
            <p:cNvPr id="251" name="CustomShape 25"/>
            <p:cNvSpPr/>
            <p:nvPr/>
          </p:nvSpPr>
          <p:spPr>
            <a:xfrm>
              <a:off x="4999680" y="5516640"/>
              <a:ext cx="394704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Сопровождение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участия в государственных закупках и коммерческих тендерах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2" name="CustomShape 26"/>
            <p:cNvSpPr/>
            <p:nvPr/>
          </p:nvSpPr>
          <p:spPr>
            <a:xfrm>
              <a:off x="4824360" y="5640120"/>
              <a:ext cx="1119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" name="Group 27"/>
          <p:cNvGrpSpPr/>
          <p:nvPr/>
        </p:nvGrpSpPr>
        <p:grpSpPr>
          <a:xfrm>
            <a:off x="610920" y="3616920"/>
            <a:ext cx="3723480" cy="426960"/>
            <a:chOff x="610920" y="3616920"/>
            <a:chExt cx="3723480" cy="426960"/>
          </a:xfrm>
        </p:grpSpPr>
        <p:sp>
          <p:nvSpPr>
            <p:cNvPr id="254" name="CustomShape 28"/>
            <p:cNvSpPr/>
            <p:nvPr/>
          </p:nvSpPr>
          <p:spPr>
            <a:xfrm>
              <a:off x="831960" y="361692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Подготовка бизнес-плана;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5" name="CustomShape 29"/>
            <p:cNvSpPr/>
            <p:nvPr/>
          </p:nvSpPr>
          <p:spPr>
            <a:xfrm>
              <a:off x="610920" y="3692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6" name="Group 30"/>
          <p:cNvGrpSpPr/>
          <p:nvPr/>
        </p:nvGrpSpPr>
        <p:grpSpPr>
          <a:xfrm>
            <a:off x="4852800" y="2629080"/>
            <a:ext cx="4097160" cy="549000"/>
            <a:chOff x="4852800" y="2629080"/>
            <a:chExt cx="4097160" cy="549000"/>
          </a:xfrm>
        </p:grpSpPr>
        <p:sp>
          <p:nvSpPr>
            <p:cNvPr id="257" name="CustomShape 31"/>
            <p:cNvSpPr/>
            <p:nvPr/>
          </p:nvSpPr>
          <p:spPr>
            <a:xfrm>
              <a:off x="5006160" y="262908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полиграфической продукции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подготовка презентационных и других материалов в электронном виде;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8" name="CustomShape 32"/>
            <p:cNvSpPr/>
            <p:nvPr/>
          </p:nvSpPr>
          <p:spPr>
            <a:xfrm>
              <a:off x="4852800" y="2724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33"/>
          <p:cNvGrpSpPr/>
          <p:nvPr/>
        </p:nvGrpSpPr>
        <p:grpSpPr>
          <a:xfrm>
            <a:off x="633240" y="5752080"/>
            <a:ext cx="3785040" cy="505800"/>
            <a:chOff x="633240" y="5752080"/>
            <a:chExt cx="3785040" cy="505800"/>
          </a:xfrm>
        </p:grpSpPr>
        <p:sp>
          <p:nvSpPr>
            <p:cNvPr id="260" name="CustomShape 34"/>
            <p:cNvSpPr/>
            <p:nvPr/>
          </p:nvSpPr>
          <p:spPr>
            <a:xfrm>
              <a:off x="776880" y="575208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по организации и проведению выставок и ярмарок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61" name="CustomShape 35"/>
            <p:cNvSpPr/>
            <p:nvPr/>
          </p:nvSpPr>
          <p:spPr>
            <a:xfrm>
              <a:off x="633240" y="5819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36"/>
          <p:cNvSpPr/>
          <p:nvPr/>
        </p:nvSpPr>
        <p:spPr>
          <a:xfrm>
            <a:off x="620640" y="4273920"/>
            <a:ext cx="99720" cy="10548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68920" y="42480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3919954130"/>
              </p:ext>
            </p:extLst>
          </p:nvPr>
        </p:nvGraphicFramePr>
        <p:xfrm>
          <a:off x="812520" y="1217340"/>
          <a:ext cx="8535600" cy="4267728"/>
        </p:xfrm>
        <a:graphic>
          <a:graphicData uri="http://schemas.openxmlformats.org/drawingml/2006/table">
            <a:tbl>
              <a:tblPr/>
              <a:tblGrid>
                <a:gridCol w="63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ED5539"/>
                          </a:solidFill>
                          <a:latin typeface="Calibri"/>
                        </a:rPr>
                        <a:t>Фонд финансирует до 90 % от стоимости услуги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Оказание услуг по разработке маркетинговой стратегии и проведение рекламной компании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Услуги по организации и проведению бизнес-миссий, выставок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сопровождению и выводу на маркетплейсы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и написание бизнес-планов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10105920" y="2919240"/>
            <a:ext cx="1467720" cy="146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514140" y="3041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518070" y="357939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495600" y="513015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519570" y="197343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514140" y="247807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495600" y="412087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497895" y="465286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640" y="4562640"/>
            <a:ext cx="11421360" cy="193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923400" y="560952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Разработка и реализация совместных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кластерных проектов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793560" y="564876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Организация подготовки, переподготовки </a:t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и повышения квалификации кадров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918000" y="4827600"/>
            <a:ext cx="471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irce Light"/>
              </a:rPr>
              <a:t>Содействие в получении государственной поддержки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829920" y="4843800"/>
            <a:ext cx="527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Вывод на рынок новых продуктов (услуг) участников кластеров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793440" y="4934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781200" y="5693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32640" y="4970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0"/>
          <p:cNvSpPr/>
          <p:nvPr/>
        </p:nvSpPr>
        <p:spPr>
          <a:xfrm>
            <a:off x="6620400" y="5728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11"/>
          <p:cNvGrpSpPr/>
          <p:nvPr/>
        </p:nvGrpSpPr>
        <p:grpSpPr>
          <a:xfrm>
            <a:off x="430560" y="1512000"/>
            <a:ext cx="10009440" cy="2885760"/>
            <a:chOff x="430560" y="1512000"/>
            <a:chExt cx="10009440" cy="2885760"/>
          </a:xfrm>
        </p:grpSpPr>
        <p:sp>
          <p:nvSpPr>
            <p:cNvPr id="288" name="CustomShape 12"/>
            <p:cNvSpPr/>
            <p:nvPr/>
          </p:nvSpPr>
          <p:spPr>
            <a:xfrm>
              <a:off x="2124720" y="1512000"/>
              <a:ext cx="2247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Фармацевтический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89" name="CustomShape 13"/>
            <p:cNvSpPr/>
            <p:nvPr/>
          </p:nvSpPr>
          <p:spPr>
            <a:xfrm>
              <a:off x="1378440" y="2391120"/>
              <a:ext cx="2303280" cy="360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Агропромышленный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0" name="CustomShape 14"/>
            <p:cNvSpPr/>
            <p:nvPr/>
          </p:nvSpPr>
          <p:spPr>
            <a:xfrm>
              <a:off x="430560" y="3197520"/>
              <a:ext cx="32508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Туристско-рекреационный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1" name="CustomShape 15"/>
            <p:cNvSpPr/>
            <p:nvPr/>
          </p:nvSpPr>
          <p:spPr>
            <a:xfrm>
              <a:off x="5713560" y="1519560"/>
              <a:ext cx="2505960" cy="25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Машиностроительный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2" name="CustomShape 16"/>
            <p:cNvSpPr/>
            <p:nvPr/>
          </p:nvSpPr>
          <p:spPr>
            <a:xfrm>
              <a:off x="6508800" y="2392920"/>
              <a:ext cx="2505960" cy="358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Нефтегазохимический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3" name="CustomShape 17"/>
            <p:cNvSpPr/>
            <p:nvPr/>
          </p:nvSpPr>
          <p:spPr>
            <a:xfrm>
              <a:off x="5881320" y="4012920"/>
              <a:ext cx="455868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Строительные материалы и технологии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4" name="CustomShape 18"/>
            <p:cNvSpPr/>
            <p:nvPr/>
          </p:nvSpPr>
          <p:spPr>
            <a:xfrm>
              <a:off x="6423120" y="3344760"/>
              <a:ext cx="24030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Лесопромышленный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5" name="CustomShape 19"/>
            <p:cNvSpPr/>
            <p:nvPr/>
          </p:nvSpPr>
          <p:spPr>
            <a:xfrm>
              <a:off x="1316880" y="4031280"/>
              <a:ext cx="2859840" cy="198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Легкой промышленности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6" name="CustomShape 20"/>
            <p:cNvSpPr/>
            <p:nvPr/>
          </p:nvSpPr>
          <p:spPr>
            <a:xfrm>
              <a:off x="3974760" y="1936800"/>
              <a:ext cx="2142720" cy="2262240"/>
            </a:xfrm>
            <a:prstGeom prst="ellipse">
              <a:avLst/>
            </a:prstGeom>
            <a:noFill/>
            <a:ln w="3816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7" name="Group 21"/>
            <p:cNvGrpSpPr/>
            <p:nvPr/>
          </p:nvGrpSpPr>
          <p:grpSpPr>
            <a:xfrm>
              <a:off x="4366800" y="1784160"/>
              <a:ext cx="1346400" cy="618480"/>
              <a:chOff x="4366800" y="1784160"/>
              <a:chExt cx="1346400" cy="618480"/>
            </a:xfrm>
          </p:grpSpPr>
          <p:sp>
            <p:nvSpPr>
              <p:cNvPr id="298" name="CustomShape 22"/>
              <p:cNvSpPr/>
              <p:nvPr/>
            </p:nvSpPr>
            <p:spPr>
              <a:xfrm>
                <a:off x="4366800" y="1784160"/>
                <a:ext cx="570600" cy="58284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9" name="CustomShape 23"/>
              <p:cNvSpPr/>
              <p:nvPr/>
            </p:nvSpPr>
            <p:spPr>
              <a:xfrm>
                <a:off x="5140800" y="1819800"/>
                <a:ext cx="572400" cy="58284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00" name="Group 24"/>
            <p:cNvGrpSpPr/>
            <p:nvPr/>
          </p:nvGrpSpPr>
          <p:grpSpPr>
            <a:xfrm>
              <a:off x="4326840" y="3814920"/>
              <a:ext cx="1451160" cy="582840"/>
              <a:chOff x="4326840" y="3814920"/>
              <a:chExt cx="1451160" cy="582840"/>
            </a:xfrm>
          </p:grpSpPr>
          <p:sp>
            <p:nvSpPr>
              <p:cNvPr id="301" name="CustomShape 25"/>
              <p:cNvSpPr/>
              <p:nvPr/>
            </p:nvSpPr>
            <p:spPr>
              <a:xfrm>
                <a:off x="5242680" y="3871800"/>
                <a:ext cx="535320" cy="52596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2" name="CustomShape 26"/>
              <p:cNvSpPr/>
              <p:nvPr/>
            </p:nvSpPr>
            <p:spPr>
              <a:xfrm>
                <a:off x="4326840" y="3814920"/>
                <a:ext cx="535320" cy="58284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5713560" y="2421360"/>
              <a:ext cx="572400" cy="5857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28"/>
            <p:cNvSpPr/>
            <p:nvPr/>
          </p:nvSpPr>
          <p:spPr>
            <a:xfrm>
              <a:off x="5750280" y="3255840"/>
              <a:ext cx="535320" cy="5230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29"/>
            <p:cNvSpPr/>
            <p:nvPr/>
          </p:nvSpPr>
          <p:spPr>
            <a:xfrm>
              <a:off x="3800160" y="2358720"/>
              <a:ext cx="572400" cy="52920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30"/>
            <p:cNvSpPr/>
            <p:nvPr/>
          </p:nvSpPr>
          <p:spPr>
            <a:xfrm>
              <a:off x="3738240" y="3106800"/>
              <a:ext cx="565560" cy="616680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" name="Рисунок 34"/>
          <p:cNvPicPr/>
          <p:nvPr/>
        </p:nvPicPr>
        <p:blipFill>
          <a:blip r:embed="rId10"/>
          <a:stretch/>
        </p:blipFill>
        <p:spPr>
          <a:xfrm>
            <a:off x="10369800" y="13428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TextShape 2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5E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кластерного развития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" name="Рисунок 35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1593285" y="193806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80 %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838785" y="423972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23680" y="4871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823680" y="291806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841095" y="356263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4"/>
          <p:cNvPicPr/>
          <p:nvPr/>
        </p:nvPicPr>
        <p:blipFill>
          <a:blip r:embed="rId3"/>
          <a:stretch/>
        </p:blipFill>
        <p:spPr>
          <a:xfrm>
            <a:off x="10116360" y="2705400"/>
            <a:ext cx="144684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7601F377-2502-4545-841C-D272205C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619974"/>
              </p:ext>
            </p:extLst>
          </p:nvPr>
        </p:nvGraphicFramePr>
        <p:xfrm>
          <a:off x="1070460" y="1938060"/>
          <a:ext cx="8292960" cy="3434310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 исполнителей</a:t>
                      </a: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бизнес-миссий для участников кластеров (стажировок, обмен опытом)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562703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592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вебинаров, «круглых столов» для предприятий МСП, являющихся участниками кластеров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25 000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70 000 руб.</a:t>
                      </a: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76280" y="1307520"/>
            <a:ext cx="7207920" cy="5287320"/>
          </a:xfrm>
          <a:prstGeom prst="ellipse">
            <a:avLst/>
          </a:prstGeom>
          <a:noFill/>
          <a:ln w="3816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814128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304920" y="459720"/>
            <a:ext cx="9490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СТАРТ» - </a:t>
            </a:r>
            <a:r>
              <a:rPr lang="ru-RU" sz="2800" b="0" strike="noStrike" spc="-1" dirty="0">
                <a:solidFill>
                  <a:srgbClr val="5E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 кооперация и поддержка фермеров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0492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870120" y="3563071"/>
            <a:ext cx="2745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регистрации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на земельные участки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836280" y="4525560"/>
            <a:ext cx="24757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оформлении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деклараций, лицензий, сертификатов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870120" y="298296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бизнеса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6560" y="4652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734760" y="36620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734760" y="30769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4290480" y="223200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65200" y="241992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4524120" y="244008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524120" y="4364280"/>
            <a:ext cx="8388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4524120" y="2978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4816080" y="2867040"/>
            <a:ext cx="286308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источников финансирования, подготовка пакета документов в банки и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лизинговые компании;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4752000" y="4210200"/>
            <a:ext cx="275400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пакета документов для участия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на получение грантов, субсидий;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8303760" y="241992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sz="1600" b="1" strike="noStrike" spc="-1" dirty="0">
                <a:solidFill>
                  <a:srgbClr val="ED5539"/>
                </a:solidFill>
                <a:latin typeface="Circe Bold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>
            <a:off x="8562600" y="3031920"/>
            <a:ext cx="299880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исследования,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товаров и услуг </a:t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8568000" y="4392000"/>
            <a:ext cx="2998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российских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международных выставках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CustomShape 21"/>
          <p:cNvSpPr/>
          <p:nvPr/>
        </p:nvSpPr>
        <p:spPr>
          <a:xfrm>
            <a:off x="8405280" y="31215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8396280" y="4536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БИЗНЕСА»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6320" y="10504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" name="Group 5"/>
          <p:cNvGrpSpPr/>
          <p:nvPr/>
        </p:nvGrpSpPr>
        <p:grpSpPr>
          <a:xfrm>
            <a:off x="674640" y="2156400"/>
            <a:ext cx="3820680" cy="568440"/>
            <a:chOff x="674640" y="2156400"/>
            <a:chExt cx="3820680" cy="568440"/>
          </a:xfrm>
        </p:grpSpPr>
        <p:sp>
          <p:nvSpPr>
            <p:cNvPr id="346" name="CustomShape 6"/>
            <p:cNvSpPr/>
            <p:nvPr/>
          </p:nvSpPr>
          <p:spPr>
            <a:xfrm>
              <a:off x="963000" y="2156400"/>
              <a:ext cx="353232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Разработка совместных (кооперационных) продуктов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CustomShape 7"/>
            <p:cNvSpPr/>
            <p:nvPr/>
          </p:nvSpPr>
          <p:spPr>
            <a:xfrm>
              <a:off x="674640" y="2217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8" name="Group 8"/>
          <p:cNvGrpSpPr/>
          <p:nvPr/>
        </p:nvGrpSpPr>
        <p:grpSpPr>
          <a:xfrm>
            <a:off x="674640" y="1204200"/>
            <a:ext cx="3820680" cy="628200"/>
            <a:chOff x="674640" y="1204200"/>
            <a:chExt cx="3820680" cy="628200"/>
          </a:xfrm>
        </p:grpSpPr>
        <p:sp>
          <p:nvSpPr>
            <p:cNvPr id="349" name="CustomShape 9"/>
            <p:cNvSpPr/>
            <p:nvPr/>
          </p:nvSpPr>
          <p:spPr>
            <a:xfrm>
              <a:off x="973440" y="1204200"/>
              <a:ext cx="352188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Содействие в разработке и выводе на рынок новых товаров и услуг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CustomShape 10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" name="Group 11"/>
          <p:cNvGrpSpPr/>
          <p:nvPr/>
        </p:nvGrpSpPr>
        <p:grpSpPr>
          <a:xfrm>
            <a:off x="655560" y="4038480"/>
            <a:ext cx="3940200" cy="281520"/>
            <a:chOff x="655560" y="4038480"/>
            <a:chExt cx="3940200" cy="281520"/>
          </a:xfrm>
        </p:grpSpPr>
        <p:sp>
          <p:nvSpPr>
            <p:cNvPr id="352" name="CustomShape 12"/>
            <p:cNvSpPr/>
            <p:nvPr/>
          </p:nvSpPr>
          <p:spPr>
            <a:xfrm>
              <a:off x="954360" y="4038480"/>
              <a:ext cx="3641400" cy="28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Подготовка пакета документов для получения грантов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CustomShape 13"/>
            <p:cNvSpPr/>
            <p:nvPr/>
          </p:nvSpPr>
          <p:spPr>
            <a:xfrm>
              <a:off x="655560" y="4145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4" name="Group 14"/>
          <p:cNvGrpSpPr/>
          <p:nvPr/>
        </p:nvGrpSpPr>
        <p:grpSpPr>
          <a:xfrm>
            <a:off x="4852440" y="1204200"/>
            <a:ext cx="4096800" cy="761400"/>
            <a:chOff x="4878360" y="1204200"/>
            <a:chExt cx="4096800" cy="761400"/>
          </a:xfrm>
        </p:grpSpPr>
        <p:sp>
          <p:nvSpPr>
            <p:cNvPr id="355" name="CustomShape 15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Отраслевое обучение по вопросам развития продаж, маркетинга, коммуникаций, финансов и т.д.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CustomShape 16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7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358" name="Group 17"/>
          <p:cNvGrpSpPr/>
          <p:nvPr/>
        </p:nvGrpSpPr>
        <p:grpSpPr>
          <a:xfrm>
            <a:off x="680580" y="5682240"/>
            <a:ext cx="4097160" cy="549000"/>
            <a:chOff x="630000" y="5686200"/>
            <a:chExt cx="4097160" cy="549000"/>
          </a:xfrm>
        </p:grpSpPr>
        <p:sp>
          <p:nvSpPr>
            <p:cNvPr id="359" name="CustomShape 18"/>
            <p:cNvSpPr/>
            <p:nvPr/>
          </p:nvSpPr>
          <p:spPr>
            <a:xfrm>
              <a:off x="783360" y="568620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Настройка или оптимизация рекламной кампании в социальных сетях 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CustomShape 19"/>
            <p:cNvSpPr/>
            <p:nvPr/>
          </p:nvSpPr>
          <p:spPr>
            <a:xfrm>
              <a:off x="630000" y="5781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20"/>
          <p:cNvGrpSpPr/>
          <p:nvPr/>
        </p:nvGrpSpPr>
        <p:grpSpPr>
          <a:xfrm>
            <a:off x="4852440" y="4089960"/>
            <a:ext cx="3744720" cy="703080"/>
            <a:chOff x="4830480" y="3997080"/>
            <a:chExt cx="3744720" cy="703080"/>
          </a:xfrm>
        </p:grpSpPr>
        <p:sp>
          <p:nvSpPr>
            <p:cNvPr id="362" name="CustomShape 21"/>
            <p:cNvSpPr/>
            <p:nvPr/>
          </p:nvSpPr>
          <p:spPr>
            <a:xfrm>
              <a:off x="4983840" y="399708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Аудит и разработка программ по модернизации и автоматизации производства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CustomShape 22"/>
            <p:cNvSpPr/>
            <p:nvPr/>
          </p:nvSpPr>
          <p:spPr>
            <a:xfrm>
              <a:off x="4830480" y="4092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4" name="Group 23"/>
          <p:cNvGrpSpPr/>
          <p:nvPr/>
        </p:nvGrpSpPr>
        <p:grpSpPr>
          <a:xfrm>
            <a:off x="4821120" y="2346840"/>
            <a:ext cx="3912840" cy="519480"/>
            <a:chOff x="4821120" y="2346840"/>
            <a:chExt cx="3912840" cy="519480"/>
          </a:xfrm>
        </p:grpSpPr>
        <p:sp>
          <p:nvSpPr>
            <p:cNvPr id="365" name="CustomShape 24"/>
            <p:cNvSpPr/>
            <p:nvPr/>
          </p:nvSpPr>
          <p:spPr>
            <a:xfrm>
              <a:off x="5033880" y="23468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 по настройке работы кассовых аппаратов для подачи налоговых деклараций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CustomShape 25"/>
            <p:cNvSpPr/>
            <p:nvPr/>
          </p:nvSpPr>
          <p:spPr>
            <a:xfrm>
              <a:off x="4821120" y="2439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6"/>
          <p:cNvGrpSpPr/>
          <p:nvPr/>
        </p:nvGrpSpPr>
        <p:grpSpPr>
          <a:xfrm>
            <a:off x="674640" y="4815882"/>
            <a:ext cx="3905640" cy="609120"/>
            <a:chOff x="617400" y="4815360"/>
            <a:chExt cx="3905640" cy="609120"/>
          </a:xfrm>
        </p:grpSpPr>
        <p:sp>
          <p:nvSpPr>
            <p:cNvPr id="368" name="CustomShape 27"/>
            <p:cNvSpPr/>
            <p:nvPr/>
          </p:nvSpPr>
          <p:spPr>
            <a:xfrm>
              <a:off x="935280" y="4815360"/>
              <a:ext cx="358776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Услуги регионального маркетингового центра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CustomShape 28"/>
            <p:cNvSpPr/>
            <p:nvPr/>
          </p:nvSpPr>
          <p:spPr>
            <a:xfrm>
              <a:off x="617400" y="4891680"/>
              <a:ext cx="1105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0" name="Group 29"/>
          <p:cNvGrpSpPr/>
          <p:nvPr/>
        </p:nvGrpSpPr>
        <p:grpSpPr>
          <a:xfrm>
            <a:off x="4859280" y="4948200"/>
            <a:ext cx="3900960" cy="750600"/>
            <a:chOff x="4859280" y="4948200"/>
            <a:chExt cx="3900960" cy="750600"/>
          </a:xfrm>
        </p:grpSpPr>
        <p:sp>
          <p:nvSpPr>
            <p:cNvPr id="371" name="CustomShape 30"/>
            <p:cNvSpPr/>
            <p:nvPr/>
          </p:nvSpPr>
          <p:spPr>
            <a:xfrm>
              <a:off x="5012280" y="4948200"/>
              <a:ext cx="374796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Создание и проведение отраслевых мероприятий 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CustomShape 31"/>
            <p:cNvSpPr/>
            <p:nvPr/>
          </p:nvSpPr>
          <p:spPr>
            <a:xfrm>
              <a:off x="4859280" y="5024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3" name="Group 32"/>
          <p:cNvGrpSpPr/>
          <p:nvPr/>
        </p:nvGrpSpPr>
        <p:grpSpPr>
          <a:xfrm>
            <a:off x="674640" y="3049200"/>
            <a:ext cx="3783600" cy="426960"/>
            <a:chOff x="674640" y="3049200"/>
            <a:chExt cx="3783600" cy="426960"/>
          </a:xfrm>
        </p:grpSpPr>
        <p:sp>
          <p:nvSpPr>
            <p:cNvPr id="374" name="CustomShape 33"/>
            <p:cNvSpPr/>
            <p:nvPr/>
          </p:nvSpPr>
          <p:spPr>
            <a:xfrm>
              <a:off x="955800" y="304920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Обучение и оказание услуг по сопровождению и выводу на маркетплейсы</a:t>
              </a:r>
              <a:endParaRPr lang="ru-RU" sz="18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CustomShape 34"/>
            <p:cNvSpPr/>
            <p:nvPr/>
          </p:nvSpPr>
          <p:spPr>
            <a:xfrm>
              <a:off x="674640" y="31568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6" name="Group 35"/>
          <p:cNvGrpSpPr/>
          <p:nvPr/>
        </p:nvGrpSpPr>
        <p:grpSpPr>
          <a:xfrm>
            <a:off x="4878360" y="5732636"/>
            <a:ext cx="3980880" cy="519480"/>
            <a:chOff x="4886280" y="5728320"/>
            <a:chExt cx="3980880" cy="519480"/>
          </a:xfrm>
        </p:grpSpPr>
        <p:sp>
          <p:nvSpPr>
            <p:cNvPr id="377" name="CustomShape 36"/>
            <p:cNvSpPr/>
            <p:nvPr/>
          </p:nvSpPr>
          <p:spPr>
            <a:xfrm>
              <a:off x="5174640" y="5728320"/>
              <a:ext cx="369252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CustomShape 37"/>
            <p:cNvSpPr/>
            <p:nvPr/>
          </p:nvSpPr>
          <p:spPr>
            <a:xfrm>
              <a:off x="4886280" y="5811480"/>
              <a:ext cx="993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" name="Group 38"/>
          <p:cNvGrpSpPr/>
          <p:nvPr/>
        </p:nvGrpSpPr>
        <p:grpSpPr>
          <a:xfrm>
            <a:off x="4839700" y="3197160"/>
            <a:ext cx="3988800" cy="519480"/>
            <a:chOff x="4792680" y="3290040"/>
            <a:chExt cx="3988800" cy="519480"/>
          </a:xfrm>
        </p:grpSpPr>
        <p:sp>
          <p:nvSpPr>
            <p:cNvPr id="380" name="CustomShape 39"/>
            <p:cNvSpPr/>
            <p:nvPr/>
          </p:nvSpPr>
          <p:spPr>
            <a:xfrm>
              <a:off x="5081400" y="32900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CustomShape 40"/>
            <p:cNvSpPr/>
            <p:nvPr/>
          </p:nvSpPr>
          <p:spPr>
            <a:xfrm>
              <a:off x="4792680" y="33732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Shape 2"/>
          <p:cNvSpPr txBox="1"/>
          <p:nvPr/>
        </p:nvSpPr>
        <p:spPr>
          <a:xfrm>
            <a:off x="447840" y="433440"/>
            <a:ext cx="8764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БИЗНЕСА» - сертификация, 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испытания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Line 3"/>
          <p:cNvSpPr/>
          <p:nvPr/>
        </p:nvSpPr>
        <p:spPr>
          <a:xfrm>
            <a:off x="-2880" y="3912480"/>
            <a:ext cx="917100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353680" y="37904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949080" y="37792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6"/>
          <p:cNvSpPr/>
          <p:nvPr/>
        </p:nvSpPr>
        <p:spPr>
          <a:xfrm>
            <a:off x="9012960" y="37566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7"/>
          <p:cNvSpPr/>
          <p:nvPr/>
        </p:nvSpPr>
        <p:spPr>
          <a:xfrm>
            <a:off x="4860000" y="37918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Line 8"/>
          <p:cNvSpPr/>
          <p:nvPr/>
        </p:nvSpPr>
        <p:spPr>
          <a:xfrm flipH="1" flipV="1">
            <a:off x="4984920" y="3267720"/>
            <a:ext cx="5400" cy="52416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447840" y="1252080"/>
            <a:ext cx="8764200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688320" y="1819080"/>
            <a:ext cx="8167680" cy="1728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и декларирование соответствия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испытательной лаборатории: испытания на разрыв, сжатие, изгиб, усталость 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4" name="Table 13"/>
          <p:cNvGraphicFramePr/>
          <p:nvPr>
            <p:extLst>
              <p:ext uri="{D42A27DB-BD31-4B8C-83A1-F6EECF244321}">
                <p14:modId xmlns:p14="http://schemas.microsoft.com/office/powerpoint/2010/main" val="4001558076"/>
              </p:ext>
            </p:extLst>
          </p:nvPr>
        </p:nvGraphicFramePr>
        <p:xfrm>
          <a:off x="1118894" y="4246920"/>
          <a:ext cx="8071906" cy="1847808"/>
        </p:xfrm>
        <a:graphic>
          <a:graphicData uri="http://schemas.openxmlformats.org/drawingml/2006/table">
            <a:tbl>
              <a:tblPr/>
              <a:tblGrid>
                <a:gridCol w="577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065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 исполнителей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 по сертификации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(разработка ТУ, СТО) 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100 000 руб.</a:t>
                      </a:r>
                      <a:endParaRPr lang="ru-RU" sz="15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 по декларированию соответствия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(разработка ТУ, СТО)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100 000 руб.</a:t>
                      </a:r>
                      <a:endParaRPr lang="ru-RU" sz="15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5" name="CustomShape 14"/>
          <p:cNvSpPr/>
          <p:nvPr/>
        </p:nvSpPr>
        <p:spPr>
          <a:xfrm>
            <a:off x="1261148" y="4496303"/>
            <a:ext cx="541291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6" name="CustomShape 15"/>
          <p:cNvSpPr/>
          <p:nvPr/>
        </p:nvSpPr>
        <p:spPr>
          <a:xfrm>
            <a:off x="771674" y="52232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771674" y="574071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8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99" name="CustomShape 17"/>
          <p:cNvSpPr/>
          <p:nvPr/>
        </p:nvSpPr>
        <p:spPr>
          <a:xfrm>
            <a:off x="3452400" y="136224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0" name="Рисунок 20"/>
          <p:cNvPicPr/>
          <p:nvPr/>
        </p:nvPicPr>
        <p:blipFill>
          <a:blip r:embed="rId3"/>
          <a:stretch/>
        </p:blipFill>
        <p:spPr>
          <a:xfrm>
            <a:off x="10216440" y="2633760"/>
            <a:ext cx="1416960" cy="14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8794</TotalTime>
  <Words>1253</Words>
  <Application>Microsoft Office PowerPoint</Application>
  <PresentationFormat>Широкоэкранный</PresentationFormat>
  <Paragraphs>223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Circe</vt:lpstr>
      <vt:lpstr>Circe Bold</vt:lpstr>
      <vt:lpstr>Circe Light</vt:lpstr>
      <vt:lpstr>Montserrat SemiBold</vt:lpstr>
      <vt:lpstr>StarSymbol</vt:lpstr>
      <vt:lpstr>Times New Roman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Шут Александр Андреевич</dc:creator>
  <dc:description/>
  <cp:lastModifiedBy>Admin</cp:lastModifiedBy>
  <cp:revision>189</cp:revision>
  <cp:lastPrinted>2021-10-14T09:49:42Z</cp:lastPrinted>
  <dcterms:created xsi:type="dcterms:W3CDTF">2021-05-05T05:27:08Z</dcterms:created>
  <dcterms:modified xsi:type="dcterms:W3CDTF">2022-08-23T06:06:52Z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